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90" r:id="rId9"/>
    <p:sldId id="289" r:id="rId10"/>
    <p:sldId id="258" r:id="rId11"/>
    <p:sldId id="266" r:id="rId12"/>
    <p:sldId id="261" r:id="rId13"/>
    <p:sldId id="262" r:id="rId14"/>
    <p:sldId id="263" r:id="rId15"/>
    <p:sldId id="264" r:id="rId16"/>
    <p:sldId id="265" r:id="rId17"/>
    <p:sldId id="259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68" r:id="rId27"/>
    <p:sldId id="260" r:id="rId28"/>
    <p:sldId id="269" r:id="rId29"/>
    <p:sldId id="270" r:id="rId30"/>
    <p:sldId id="271" r:id="rId31"/>
    <p:sldId id="272" r:id="rId32"/>
    <p:sldId id="273" r:id="rId33"/>
    <p:sldId id="2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0" autoAdjust="0"/>
    <p:restoredTop sz="94660"/>
  </p:normalViewPr>
  <p:slideViewPr>
    <p:cSldViewPr snapToGrid="0">
      <p:cViewPr varScale="1">
        <p:scale>
          <a:sx n="84" d="100"/>
          <a:sy n="84" d="100"/>
        </p:scale>
        <p:origin x="-120" y="-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3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1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79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8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7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8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0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4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2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0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51A7D-ADE0-4129-9BC1-AB847EC1FFF5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B01E0-5D5C-4632-8B02-7356F35F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1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5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Brandon Klein</a:t>
            </a:r>
          </a:p>
          <a:p>
            <a:r>
              <a:rPr lang="en-US" dirty="0" smtClean="0"/>
              <a:t>Last Updated: November 15,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4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 smtClean="0"/>
              <a:t>15 Nodes and 25 Edges</a:t>
            </a:r>
          </a:p>
          <a:p>
            <a:r>
              <a:rPr lang="en-US" dirty="0" smtClean="0"/>
              <a:t>Edges represented 2+ time among db5 and the five best performing db5-derived networks (23) + 2 edges in db5 that did not appear in any hypothesis networks (STB5</a:t>
            </a:r>
            <a:r>
              <a:rPr lang="en-US" dirty="0" smtClean="0">
                <a:sym typeface="Wingdings" panose="05000000000000000000" pitchFamily="2" charset="2"/>
              </a:rPr>
              <a:t>HAP4, HMO1HMO1).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40665"/>
              </p:ext>
            </p:extLst>
          </p:nvPr>
        </p:nvGraphicFramePr>
        <p:xfrm>
          <a:off x="1586978" y="3693219"/>
          <a:ext cx="8245954" cy="2682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75411">
                  <a:extLst>
                    <a:ext uri="{9D8B030D-6E8A-4147-A177-3AD203B41FA5}">
                      <a16:colId xmlns:a16="http://schemas.microsoft.com/office/drawing/2014/main" xmlns="" val="1561482618"/>
                    </a:ext>
                  </a:extLst>
                </a:gridCol>
                <a:gridCol w="3870543">
                  <a:extLst>
                    <a:ext uri="{9D8B030D-6E8A-4147-A177-3AD203B41FA5}">
                      <a16:colId xmlns:a16="http://schemas.microsoft.com/office/drawing/2014/main" xmlns="" val="3742025700"/>
                    </a:ext>
                  </a:extLst>
                </a:gridCol>
              </a:tblGrid>
              <a:tr h="44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Parameter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Value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160906260"/>
                  </a:ext>
                </a:extLst>
              </a:tr>
              <a:tr h="44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LSE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smtClean="0">
                          <a:effectLst/>
                        </a:rPr>
                        <a:t>0.7093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767227323"/>
                  </a:ext>
                </a:extLst>
              </a:tr>
              <a:tr h="44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Penalty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smtClean="0">
                          <a:effectLst/>
                        </a:rPr>
                        <a:t>2.6293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15147947"/>
                  </a:ext>
                </a:extLst>
              </a:tr>
              <a:tr h="44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min LSE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smtClean="0">
                          <a:effectLst/>
                        </a:rPr>
                        <a:t>0.4851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89021890"/>
                  </a:ext>
                </a:extLst>
              </a:tr>
              <a:tr h="44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iteration count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97931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95801207"/>
                  </a:ext>
                </a:extLst>
              </a:tr>
              <a:tr h="44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LSE:minLSE ratio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smtClean="0">
                          <a:effectLst/>
                        </a:rPr>
                        <a:t>1.4622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50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82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95" y="1192515"/>
            <a:ext cx="8613210" cy="56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5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7510"/>
              </p:ext>
            </p:extLst>
          </p:nvPr>
        </p:nvGraphicFramePr>
        <p:xfrm>
          <a:off x="1419699" y="970721"/>
          <a:ext cx="9352601" cy="5723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3911">
                  <a:extLst>
                    <a:ext uri="{9D8B030D-6E8A-4147-A177-3AD203B41FA5}">
                      <a16:colId xmlns:a16="http://schemas.microsoft.com/office/drawing/2014/main" xmlns="" val="2133357032"/>
                    </a:ext>
                  </a:extLst>
                </a:gridCol>
                <a:gridCol w="1254074">
                  <a:extLst>
                    <a:ext uri="{9D8B030D-6E8A-4147-A177-3AD203B41FA5}">
                      <a16:colId xmlns:a16="http://schemas.microsoft.com/office/drawing/2014/main" xmlns="" val="2525093920"/>
                    </a:ext>
                  </a:extLst>
                </a:gridCol>
                <a:gridCol w="1315384">
                  <a:extLst>
                    <a:ext uri="{9D8B030D-6E8A-4147-A177-3AD203B41FA5}">
                      <a16:colId xmlns:a16="http://schemas.microsoft.com/office/drawing/2014/main" xmlns="" val="405035982"/>
                    </a:ext>
                  </a:extLst>
                </a:gridCol>
                <a:gridCol w="1320957">
                  <a:extLst>
                    <a:ext uri="{9D8B030D-6E8A-4147-A177-3AD203B41FA5}">
                      <a16:colId xmlns:a16="http://schemas.microsoft.com/office/drawing/2014/main" xmlns="" val="1972241540"/>
                    </a:ext>
                  </a:extLst>
                </a:gridCol>
                <a:gridCol w="1404561">
                  <a:extLst>
                    <a:ext uri="{9D8B030D-6E8A-4147-A177-3AD203B41FA5}">
                      <a16:colId xmlns:a16="http://schemas.microsoft.com/office/drawing/2014/main" xmlns="" val="1255288456"/>
                    </a:ext>
                  </a:extLst>
                </a:gridCol>
                <a:gridCol w="1493741">
                  <a:extLst>
                    <a:ext uri="{9D8B030D-6E8A-4147-A177-3AD203B41FA5}">
                      <a16:colId xmlns:a16="http://schemas.microsoft.com/office/drawing/2014/main" xmlns="" val="3050782315"/>
                    </a:ext>
                  </a:extLst>
                </a:gridCol>
                <a:gridCol w="1359973">
                  <a:extLst>
                    <a:ext uri="{9D8B030D-6E8A-4147-A177-3AD203B41FA5}">
                      <a16:colId xmlns:a16="http://schemas.microsoft.com/office/drawing/2014/main" xmlns="" val="1368654577"/>
                    </a:ext>
                  </a:extLst>
                </a:gridCol>
              </a:tblGrid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Gene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wt</a:t>
                      </a:r>
                      <a:r>
                        <a:rPr lang="en-US" sz="2000" b="1" u="none" strike="noStrike" dirty="0">
                          <a:effectLst/>
                        </a:rPr>
                        <a:t> MSE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dcin5 MSE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dgln3 MSE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dhap4 MSE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dhmo1 MSE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dzap1 MSE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234944547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ACE2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0.4148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0.0851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1.2429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0.1618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0.2143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0.8548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74386368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ASH1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0.4495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1.0218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0.4847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0.4892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1.3122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1.7388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16708425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CIN5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0.7406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0.1450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0.8325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1.1448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1.0959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0.8440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42601084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GCR2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0.4172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0.7608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0.8039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0.9841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0.4924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0.2072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013102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GLN3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0.5393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0.2280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0.3533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0.2110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0.3185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0.1449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90823092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HAP4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1.9099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1.2678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0.7097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0.4916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1.3630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0.6729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998128953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HMO1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0.6372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0.6498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0.3007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2.8032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0.5936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0.4249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517661361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MSN2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0.5178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0.3119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0.9144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0.2442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0.5983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0.2692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7769628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SFP1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0.9924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0.2712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0.9606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0.1862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1.1766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0.3075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18669564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STB5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1.9886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0.8955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0.2803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0.1457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0.7195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1.2985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772021375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SWI4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0.3284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0.6121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0.4017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0.1793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0.2496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0.2685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937519739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SWI5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0.5059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0.3061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0.2922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0.4586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0.2989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0.3463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55794044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YHP1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0.8850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0.6531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1.2342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0.7366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0.4112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0.8799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8154270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YOX1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0.3770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0.7418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0.2349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0.3792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0.6724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0.5490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278161957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ZAP1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2.2896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0.6701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1.2868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1.1358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0.4663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3.1590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30277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33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9" y="1161788"/>
            <a:ext cx="3657599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13" y="1161788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9" y="3904988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13" y="3904988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5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72" y="964504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718" y="1064712"/>
            <a:ext cx="365759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72" y="4052170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718" y="3926909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4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48" y="1127343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26" y="1127343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48" y="3870543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26" y="3870543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5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52" y="1205629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61" y="1205629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5" y="41148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5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722815"/>
              </p:ext>
            </p:extLst>
          </p:nvPr>
        </p:nvGraphicFramePr>
        <p:xfrm>
          <a:off x="1792961" y="1189967"/>
          <a:ext cx="8566064" cy="5668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2579">
                  <a:extLst>
                    <a:ext uri="{9D8B030D-6E8A-4147-A177-3AD203B41FA5}">
                      <a16:colId xmlns:a16="http://schemas.microsoft.com/office/drawing/2014/main" xmlns="" val="319849247"/>
                    </a:ext>
                  </a:extLst>
                </a:gridCol>
                <a:gridCol w="3543236">
                  <a:extLst>
                    <a:ext uri="{9D8B030D-6E8A-4147-A177-3AD203B41FA5}">
                      <a16:colId xmlns:a16="http://schemas.microsoft.com/office/drawing/2014/main" xmlns="" val="1374160070"/>
                    </a:ext>
                  </a:extLst>
                </a:gridCol>
                <a:gridCol w="2920249">
                  <a:extLst>
                    <a:ext uri="{9D8B030D-6E8A-4147-A177-3AD203B41FA5}">
                      <a16:colId xmlns:a16="http://schemas.microsoft.com/office/drawing/2014/main" xmlns="" val="2902721575"/>
                    </a:ext>
                  </a:extLst>
                </a:gridCol>
              </a:tblGrid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production_rate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threshold_b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459628754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ACE2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19321708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ASH1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66947624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CIN5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-1.0371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61057788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GCR2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28764677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GLN3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98968050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HAP4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540619771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HMO1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581418205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MSN2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560388657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SFP1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987126934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STB5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80148973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SWI4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-1.3193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172624882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SWI5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938002212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YHP1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39864601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YOX1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2.5456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68857233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ZAP1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9534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213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MSE-Derived Hypothesis Network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 smtClean="0"/>
              <a:t>15 Nodes and 28 Edges</a:t>
            </a:r>
          </a:p>
          <a:p>
            <a:r>
              <a:rPr lang="en-US" dirty="0" smtClean="0"/>
              <a:t>All </a:t>
            </a:r>
            <a:r>
              <a:rPr lang="en-US" i="1" dirty="0" smtClean="0"/>
              <a:t>valid</a:t>
            </a:r>
            <a:r>
              <a:rPr lang="en-US" dirty="0" smtClean="0"/>
              <a:t> inputs to nodes with the lowest average MSE among db5 and the 5 best performing db5-derived random networks were selected until an edge list of 28 regulatory relationships was obtained.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053993"/>
              </p:ext>
            </p:extLst>
          </p:nvPr>
        </p:nvGraphicFramePr>
        <p:xfrm>
          <a:off x="2200323" y="3756969"/>
          <a:ext cx="8062794" cy="2439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7647">
                  <a:extLst>
                    <a:ext uri="{9D8B030D-6E8A-4147-A177-3AD203B41FA5}">
                      <a16:colId xmlns:a16="http://schemas.microsoft.com/office/drawing/2014/main" xmlns="" val="371616216"/>
                    </a:ext>
                  </a:extLst>
                </a:gridCol>
                <a:gridCol w="3985147">
                  <a:extLst>
                    <a:ext uri="{9D8B030D-6E8A-4147-A177-3AD203B41FA5}">
                      <a16:colId xmlns:a16="http://schemas.microsoft.com/office/drawing/2014/main" xmlns="" val="4051399445"/>
                    </a:ext>
                  </a:extLst>
                </a:gridCol>
              </a:tblGrid>
              <a:tr h="406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Parameter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56265684"/>
                  </a:ext>
                </a:extLst>
              </a:tr>
              <a:tr h="406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0.6948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667063804"/>
                  </a:ext>
                </a:extLst>
              </a:tr>
              <a:tr h="406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Penalty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3.1129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78395520"/>
                  </a:ext>
                </a:extLst>
              </a:tr>
              <a:tr h="406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 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0.4851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14109818"/>
                  </a:ext>
                </a:extLst>
              </a:tr>
              <a:tr h="406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iteration 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100023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1568950"/>
                  </a:ext>
                </a:extLst>
              </a:tr>
              <a:tr h="406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LSE:minLSE ratio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1.4321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72662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86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800" y="963417"/>
            <a:ext cx="5076399" cy="58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db7.2 Hypothesis </a:t>
            </a:r>
            <a:r>
              <a:rPr lang="en-US" b="1" dirty="0" smtClean="0"/>
              <a:t>Network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 smtClean="0"/>
              <a:t>14 </a:t>
            </a:r>
            <a:r>
              <a:rPr lang="en-US" dirty="0" smtClean="0"/>
              <a:t>Nodes and </a:t>
            </a:r>
            <a:r>
              <a:rPr lang="en-US" dirty="0" smtClean="0"/>
              <a:t>23 </a:t>
            </a:r>
            <a:r>
              <a:rPr lang="en-US" dirty="0" smtClean="0"/>
              <a:t>Edges</a:t>
            </a:r>
          </a:p>
          <a:p>
            <a:r>
              <a:rPr lang="en-US" dirty="0" smtClean="0"/>
              <a:t>db7 + </a:t>
            </a:r>
            <a:r>
              <a:rPr lang="en-US" dirty="0" smtClean="0"/>
              <a:t>2 edges in db5 that did not appear in any hypothesis networks (STB5</a:t>
            </a:r>
            <a:r>
              <a:rPr lang="en-US" dirty="0" smtClean="0">
                <a:sym typeface="Wingdings" panose="05000000000000000000" pitchFamily="2" charset="2"/>
              </a:rPr>
              <a:t>HAP4, HMO1HMO1).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33950"/>
              </p:ext>
            </p:extLst>
          </p:nvPr>
        </p:nvGraphicFramePr>
        <p:xfrm>
          <a:off x="1571119" y="3486704"/>
          <a:ext cx="8575050" cy="2848200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4302979"/>
                <a:gridCol w="4272071"/>
              </a:tblGrid>
              <a:tr h="47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Parameter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LSE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000" u="none" strike="noStrike" dirty="0">
                          <a:effectLst/>
                        </a:rPr>
                        <a:t>0.7073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Penalty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000" u="none" strike="noStrike" dirty="0">
                          <a:effectLst/>
                        </a:rPr>
                        <a:t>3.8874</a:t>
                      </a:r>
                      <a:endParaRPr lang="fi-FI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 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000" u="none" strike="noStrike">
                          <a:effectLst/>
                        </a:rPr>
                        <a:t>0.4892</a:t>
                      </a:r>
                      <a:endParaRPr lang="it-IT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iteration 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000" u="none" strike="noStrike">
                          <a:effectLst/>
                        </a:rPr>
                        <a:t>52430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LSE:minLSE</a:t>
                      </a:r>
                      <a:r>
                        <a:rPr lang="en-US" sz="2000" u="none" strike="noStrike" dirty="0">
                          <a:effectLst/>
                        </a:rPr>
                        <a:t> ratio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u="none" strike="noStrike" dirty="0">
                          <a:effectLst/>
                        </a:rPr>
                        <a:t>1.4459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512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02161"/>
              </p:ext>
            </p:extLst>
          </p:nvPr>
        </p:nvGraphicFramePr>
        <p:xfrm>
          <a:off x="1480118" y="996284"/>
          <a:ext cx="9219726" cy="5595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810">
                  <a:extLst>
                    <a:ext uri="{9D8B030D-6E8A-4147-A177-3AD203B41FA5}">
                      <a16:colId xmlns:a16="http://schemas.microsoft.com/office/drawing/2014/main" xmlns="" val="1526439881"/>
                    </a:ext>
                  </a:extLst>
                </a:gridCol>
                <a:gridCol w="1458072">
                  <a:extLst>
                    <a:ext uri="{9D8B030D-6E8A-4147-A177-3AD203B41FA5}">
                      <a16:colId xmlns:a16="http://schemas.microsoft.com/office/drawing/2014/main" xmlns="" val="3981808517"/>
                    </a:ext>
                  </a:extLst>
                </a:gridCol>
                <a:gridCol w="1158602">
                  <a:extLst>
                    <a:ext uri="{9D8B030D-6E8A-4147-A177-3AD203B41FA5}">
                      <a16:colId xmlns:a16="http://schemas.microsoft.com/office/drawing/2014/main" xmlns="" val="1316792715"/>
                    </a:ext>
                  </a:extLst>
                </a:gridCol>
                <a:gridCol w="1163512">
                  <a:extLst>
                    <a:ext uri="{9D8B030D-6E8A-4147-A177-3AD203B41FA5}">
                      <a16:colId xmlns:a16="http://schemas.microsoft.com/office/drawing/2014/main" xmlns="" val="1429523236"/>
                    </a:ext>
                  </a:extLst>
                </a:gridCol>
                <a:gridCol w="1237152">
                  <a:extLst>
                    <a:ext uri="{9D8B030D-6E8A-4147-A177-3AD203B41FA5}">
                      <a16:colId xmlns:a16="http://schemas.microsoft.com/office/drawing/2014/main" xmlns="" val="3493706917"/>
                    </a:ext>
                  </a:extLst>
                </a:gridCol>
                <a:gridCol w="1315701">
                  <a:extLst>
                    <a:ext uri="{9D8B030D-6E8A-4147-A177-3AD203B41FA5}">
                      <a16:colId xmlns:a16="http://schemas.microsoft.com/office/drawing/2014/main" xmlns="" val="3880246703"/>
                    </a:ext>
                  </a:extLst>
                </a:gridCol>
                <a:gridCol w="1197877">
                  <a:extLst>
                    <a:ext uri="{9D8B030D-6E8A-4147-A177-3AD203B41FA5}">
                      <a16:colId xmlns:a16="http://schemas.microsoft.com/office/drawing/2014/main" xmlns="" val="2534584872"/>
                    </a:ext>
                  </a:extLst>
                </a:gridCol>
              </a:tblGrid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Gene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wt</a:t>
                      </a:r>
                      <a:r>
                        <a:rPr lang="en-US" sz="1600" b="1" u="none" strike="noStrike" dirty="0">
                          <a:effectLst/>
                        </a:rPr>
                        <a:t> MSE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dcin5 MSE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dgln3 MSE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dhap4 MSE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dhmo1 MSE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dzap1 MSE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86056958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</a:rPr>
                        <a:t>ACE2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</a:rPr>
                        <a:t>0.4249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</a:rPr>
                        <a:t>0.0937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</a:rPr>
                        <a:t>1.3147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</a:rPr>
                        <a:t>0.1339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</a:rPr>
                        <a:t>0.2009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</a:rPr>
                        <a:t>0.8888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77141859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ASH1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0.3874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0.5872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0.4906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0.4009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1.3404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1.1711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56912235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CIN5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0.8060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0.1450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0.8739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1.2710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1.0619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0.9229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992953661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GCR2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0.4099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0.6968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0.7726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0.9896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65243939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GLN3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0.4964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0.2069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0.3533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0.2134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0.2921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33570929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1.9577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1.3108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0.8106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0.4916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1.4597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0.4224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30248761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HMO1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0.6693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0.7758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0.3089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2.7343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0.5936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0.4066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913385614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MSN2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0.5250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0.2613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0.7733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0.3014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0.5340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0.2985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84772499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SFP1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0.9901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0.9650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1.1666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0.3012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962863188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STB5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1.9227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0.8525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0.2963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0.1428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0.7435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1.3169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77116832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SWI4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0.3596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0.5658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0.3896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0.1937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0.2795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0.2501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31833430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SWI5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0.5013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0.4095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0.2873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0.4549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0.3099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0.3619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278318968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YHP1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0.7918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0.7008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1.4312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0.6220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0.3819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0.5878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4106865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YOX1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0.3867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0.7737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0.1116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0.4265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0.6706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0.4577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82055765"/>
                  </a:ext>
                </a:extLst>
              </a:tr>
              <a:tr h="349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ZAP1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2.2721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0.6898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1.3018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1.1306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0.4474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3.1590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36920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07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69" y="1091821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37" y="1091821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69" y="4114800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37" y="41148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0" y="990328"/>
            <a:ext cx="3657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90" y="990328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0" y="3933966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90" y="393396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2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28" y="1176279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94" y="1176279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28" y="3919479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94" y="3919479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8" y="1160059"/>
            <a:ext cx="3657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91" y="1160059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83" y="3882787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7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db5: Edge-Derived Hypothesis Network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1892"/>
              </p:ext>
            </p:extLst>
          </p:nvPr>
        </p:nvGraphicFramePr>
        <p:xfrm>
          <a:off x="1692038" y="1132764"/>
          <a:ext cx="8953216" cy="5418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6069">
                  <a:extLst>
                    <a:ext uri="{9D8B030D-6E8A-4147-A177-3AD203B41FA5}">
                      <a16:colId xmlns:a16="http://schemas.microsoft.com/office/drawing/2014/main" xmlns="" val="16138069"/>
                    </a:ext>
                  </a:extLst>
                </a:gridCol>
                <a:gridCol w="3621078">
                  <a:extLst>
                    <a:ext uri="{9D8B030D-6E8A-4147-A177-3AD203B41FA5}">
                      <a16:colId xmlns:a16="http://schemas.microsoft.com/office/drawing/2014/main" xmlns="" val="2314717637"/>
                    </a:ext>
                  </a:extLst>
                </a:gridCol>
                <a:gridCol w="2666069">
                  <a:extLst>
                    <a:ext uri="{9D8B030D-6E8A-4147-A177-3AD203B41FA5}">
                      <a16:colId xmlns:a16="http://schemas.microsoft.com/office/drawing/2014/main" xmlns="" val="2908384690"/>
                    </a:ext>
                  </a:extLst>
                </a:gridCol>
              </a:tblGrid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production_rate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threshold_b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2896427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ACE2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0.1088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-1.8053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425591649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ASH1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1.4728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4.5412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51399608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CIN5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0.9933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3.8563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593057572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GCR2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0.3759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0.2880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03799772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GLN3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0.4148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1.1840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893091136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HAP4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2.7270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-1.4606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949006646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HMO1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0.6333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0.2795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68862717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MSN2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0.8899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0.3938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98189310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SFP1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1.0227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-0.1487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91515798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STB5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0.7731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-0.1549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999515406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SWI4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0.5445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1.9539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18872984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SWI5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1.5458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-1.2663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64547659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YHP1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1.4138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-1.7929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11401838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YOX1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1.4556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2.1160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654258831"/>
                  </a:ext>
                </a:extLst>
              </a:tr>
              <a:tr h="338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ZAP1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0.1169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0.7335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19056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73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</a:t>
            </a:r>
            <a:r>
              <a:rPr lang="en-US" b="1" dirty="0" smtClean="0"/>
              <a:t>b8 Hypothesis Network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/>
          <a:lstStyle/>
          <a:p>
            <a:r>
              <a:rPr lang="en-US" dirty="0" smtClean="0"/>
              <a:t>15 Nodes and 27 Edges</a:t>
            </a:r>
          </a:p>
          <a:p>
            <a:r>
              <a:rPr lang="en-US" dirty="0" smtClean="0"/>
              <a:t>“Meta-analysis” network composed of the 27 </a:t>
            </a:r>
            <a:r>
              <a:rPr lang="en-US" i="1" dirty="0" smtClean="0"/>
              <a:t>valid</a:t>
            </a:r>
            <a:r>
              <a:rPr lang="en-US" dirty="0" smtClean="0"/>
              <a:t> edges appearing in 3+ networks (6 database-derived + 5 best performing </a:t>
            </a:r>
            <a:r>
              <a:rPr lang="en-US" dirty="0" err="1" smtClean="0"/>
              <a:t>randoms</a:t>
            </a:r>
            <a:r>
              <a:rPr lang="en-US" dirty="0"/>
              <a:t>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119333"/>
              </p:ext>
            </p:extLst>
          </p:nvPr>
        </p:nvGraphicFramePr>
        <p:xfrm>
          <a:off x="2538955" y="3516759"/>
          <a:ext cx="7118611" cy="25959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73746">
                  <a:extLst>
                    <a:ext uri="{9D8B030D-6E8A-4147-A177-3AD203B41FA5}">
                      <a16:colId xmlns:a16="http://schemas.microsoft.com/office/drawing/2014/main" xmlns="" val="2138473398"/>
                    </a:ext>
                  </a:extLst>
                </a:gridCol>
                <a:gridCol w="3544865">
                  <a:extLst>
                    <a:ext uri="{9D8B030D-6E8A-4147-A177-3AD203B41FA5}">
                      <a16:colId xmlns:a16="http://schemas.microsoft.com/office/drawing/2014/main" xmlns="" val="456527104"/>
                    </a:ext>
                  </a:extLst>
                </a:gridCol>
              </a:tblGrid>
              <a:tr h="432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Parameter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Value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960116"/>
                  </a:ext>
                </a:extLst>
              </a:tr>
              <a:tr h="432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0.6736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740293700"/>
                  </a:ext>
                </a:extLst>
              </a:tr>
              <a:tr h="432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Penalty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2.2690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684551582"/>
                  </a:ext>
                </a:extLst>
              </a:tr>
              <a:tr h="432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min LSE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0.4651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53191340"/>
                  </a:ext>
                </a:extLst>
              </a:tr>
              <a:tr h="432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iteration 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54537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44170658"/>
                  </a:ext>
                </a:extLst>
              </a:tr>
              <a:tr h="432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LSE:minLSE ratio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</a:rPr>
                        <a:t>1.4484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8958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55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db8 Hypothesis Network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79" y="998467"/>
            <a:ext cx="7030560" cy="573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74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</a:t>
            </a:r>
            <a:r>
              <a:rPr lang="en-US" b="1" dirty="0" smtClean="0"/>
              <a:t>b8 Hypothesis Network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10708"/>
              </p:ext>
            </p:extLst>
          </p:nvPr>
        </p:nvGraphicFramePr>
        <p:xfrm>
          <a:off x="1371898" y="1325563"/>
          <a:ext cx="9448203" cy="5363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7371">
                  <a:extLst>
                    <a:ext uri="{9D8B030D-6E8A-4147-A177-3AD203B41FA5}">
                      <a16:colId xmlns:a16="http://schemas.microsoft.com/office/drawing/2014/main" xmlns="" val="3730658360"/>
                    </a:ext>
                  </a:extLst>
                </a:gridCol>
                <a:gridCol w="1028117">
                  <a:extLst>
                    <a:ext uri="{9D8B030D-6E8A-4147-A177-3AD203B41FA5}">
                      <a16:colId xmlns:a16="http://schemas.microsoft.com/office/drawing/2014/main" xmlns="" val="3984521747"/>
                    </a:ext>
                  </a:extLst>
                </a:gridCol>
                <a:gridCol w="1356543">
                  <a:extLst>
                    <a:ext uri="{9D8B030D-6E8A-4147-A177-3AD203B41FA5}">
                      <a16:colId xmlns:a16="http://schemas.microsoft.com/office/drawing/2014/main" xmlns="" val="3931647224"/>
                    </a:ext>
                  </a:extLst>
                </a:gridCol>
                <a:gridCol w="1356543">
                  <a:extLst>
                    <a:ext uri="{9D8B030D-6E8A-4147-A177-3AD203B41FA5}">
                      <a16:colId xmlns:a16="http://schemas.microsoft.com/office/drawing/2014/main" xmlns="" val="1917803735"/>
                    </a:ext>
                  </a:extLst>
                </a:gridCol>
                <a:gridCol w="1356543">
                  <a:extLst>
                    <a:ext uri="{9D8B030D-6E8A-4147-A177-3AD203B41FA5}">
                      <a16:colId xmlns:a16="http://schemas.microsoft.com/office/drawing/2014/main" xmlns="" val="2836506964"/>
                    </a:ext>
                  </a:extLst>
                </a:gridCol>
                <a:gridCol w="1356543">
                  <a:extLst>
                    <a:ext uri="{9D8B030D-6E8A-4147-A177-3AD203B41FA5}">
                      <a16:colId xmlns:a16="http://schemas.microsoft.com/office/drawing/2014/main" xmlns="" val="3655765257"/>
                    </a:ext>
                  </a:extLst>
                </a:gridCol>
                <a:gridCol w="1356543">
                  <a:extLst>
                    <a:ext uri="{9D8B030D-6E8A-4147-A177-3AD203B41FA5}">
                      <a16:colId xmlns:a16="http://schemas.microsoft.com/office/drawing/2014/main" xmlns="" val="3906302613"/>
                    </a:ext>
                  </a:extLst>
                </a:gridCol>
              </a:tblGrid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Gene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effectLst/>
                        </a:rPr>
                        <a:t>wt</a:t>
                      </a:r>
                      <a:r>
                        <a:rPr lang="en-US" sz="1800" b="1" u="none" strike="noStrike" dirty="0">
                          <a:effectLst/>
                        </a:rPr>
                        <a:t> MSE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dcin5 MSE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dgln3 MSE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dhap4 MSE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dhmo1 MSE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dzap1 MSE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extLst>
                  <a:ext uri="{0D108BD9-81ED-4DB2-BD59-A6C34878D82A}">
                    <a16:rowId xmlns:a16="http://schemas.microsoft.com/office/drawing/2014/main" xmlns="" val="3222361047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ACE2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89153038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CIN5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23220456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GCR2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16871135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GLN3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205828856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HAP4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2.1496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1.3481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30658242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HMO1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59483375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MGA2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16792248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MSN2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54123022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SFP1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0.2946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5737875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STB5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989415427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SWI4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0.2496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800701334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SWI5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23741041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YHP1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81463877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YOX1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991190641"/>
                  </a:ext>
                </a:extLst>
              </a:tr>
              <a:tr h="335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ZAP1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15" marR="14315" marT="14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39498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814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db8 Hypothesis Network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38" y="1050876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04" y="1050876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39" y="3794076"/>
            <a:ext cx="3657599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04" y="379407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7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db7.2 Hypothesis </a:t>
            </a:r>
            <a:r>
              <a:rPr lang="en-US" b="1" dirty="0" smtClean="0"/>
              <a:t>Network</a:t>
            </a:r>
            <a:endParaRPr lang="en-US" b="1" dirty="0"/>
          </a:p>
        </p:txBody>
      </p:sp>
      <p:pic>
        <p:nvPicPr>
          <p:cNvPr id="4" name="Picture 3" descr="Screen Shot 2017-11-15 at 1.2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95" y="981259"/>
            <a:ext cx="9339878" cy="570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5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db8 Hypothesis Network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98" y="1248769"/>
            <a:ext cx="3657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654" y="1202732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04" y="3991969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60" y="394593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93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db8 Hypothesis Network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99" y="1171161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42" y="1171161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99" y="4114800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42" y="391436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31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db8 Hypothesis Network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83" y="1162630"/>
            <a:ext cx="3657599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66" y="1162630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1148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4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db8 Hypothesis Network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93963"/>
              </p:ext>
            </p:extLst>
          </p:nvPr>
        </p:nvGraphicFramePr>
        <p:xfrm>
          <a:off x="1596503" y="968987"/>
          <a:ext cx="9212523" cy="5636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1006">
                  <a:extLst>
                    <a:ext uri="{9D8B030D-6E8A-4147-A177-3AD203B41FA5}">
                      <a16:colId xmlns:a16="http://schemas.microsoft.com/office/drawing/2014/main" xmlns="" val="111199407"/>
                    </a:ext>
                  </a:extLst>
                </a:gridCol>
                <a:gridCol w="3766898">
                  <a:extLst>
                    <a:ext uri="{9D8B030D-6E8A-4147-A177-3AD203B41FA5}">
                      <a16:colId xmlns:a16="http://schemas.microsoft.com/office/drawing/2014/main" xmlns="" val="3301147050"/>
                    </a:ext>
                  </a:extLst>
                </a:gridCol>
                <a:gridCol w="3234619">
                  <a:extLst>
                    <a:ext uri="{9D8B030D-6E8A-4147-A177-3AD203B41FA5}">
                      <a16:colId xmlns:a16="http://schemas.microsoft.com/office/drawing/2014/main" xmlns="" val="3577553091"/>
                    </a:ext>
                  </a:extLst>
                </a:gridCol>
              </a:tblGrid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production_rate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threshold_b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958072966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ACE2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0.1353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1.4222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678564266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CIN5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1.0554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0.1643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810868946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GCR2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0.2310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00174210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GLN3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0.3310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0.6563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62021605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HAP4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1.6432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1.9479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47188359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HMO1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0.2532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1.1660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935479975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MGA2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0.2054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-0.0159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516513174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MSN2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2.2817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-1.5304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56971634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SFP1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1.1795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2.3411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70408283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STB5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0.1900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-0.3504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810445920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SWI4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0.6461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0.0064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06334418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SWI5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1.3115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-0.9095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27539779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YHP1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1.9291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-2.7267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9856330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YOX1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2.3270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-2.4454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11171851"/>
                  </a:ext>
                </a:extLst>
              </a:tr>
              <a:tr h="352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ZAP1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0.1303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6931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db7.2 Hypothesis </a:t>
            </a:r>
            <a:r>
              <a:rPr lang="en-US" b="1" dirty="0" smtClean="0"/>
              <a:t>Network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507985"/>
              </p:ext>
            </p:extLst>
          </p:nvPr>
        </p:nvGraphicFramePr>
        <p:xfrm>
          <a:off x="1419699" y="1244897"/>
          <a:ext cx="9352601" cy="5365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3911">
                  <a:extLst>
                    <a:ext uri="{9D8B030D-6E8A-4147-A177-3AD203B41FA5}">
                      <a16:colId xmlns:a16="http://schemas.microsoft.com/office/drawing/2014/main" xmlns="" val="2133357032"/>
                    </a:ext>
                  </a:extLst>
                </a:gridCol>
                <a:gridCol w="1254074">
                  <a:extLst>
                    <a:ext uri="{9D8B030D-6E8A-4147-A177-3AD203B41FA5}">
                      <a16:colId xmlns:a16="http://schemas.microsoft.com/office/drawing/2014/main" xmlns="" val="2525093920"/>
                    </a:ext>
                  </a:extLst>
                </a:gridCol>
                <a:gridCol w="1315384">
                  <a:extLst>
                    <a:ext uri="{9D8B030D-6E8A-4147-A177-3AD203B41FA5}">
                      <a16:colId xmlns:a16="http://schemas.microsoft.com/office/drawing/2014/main" xmlns="" val="405035982"/>
                    </a:ext>
                  </a:extLst>
                </a:gridCol>
                <a:gridCol w="1320957">
                  <a:extLst>
                    <a:ext uri="{9D8B030D-6E8A-4147-A177-3AD203B41FA5}">
                      <a16:colId xmlns:a16="http://schemas.microsoft.com/office/drawing/2014/main" xmlns="" val="1972241540"/>
                    </a:ext>
                  </a:extLst>
                </a:gridCol>
                <a:gridCol w="1404561">
                  <a:extLst>
                    <a:ext uri="{9D8B030D-6E8A-4147-A177-3AD203B41FA5}">
                      <a16:colId xmlns:a16="http://schemas.microsoft.com/office/drawing/2014/main" xmlns="" val="1255288456"/>
                    </a:ext>
                  </a:extLst>
                </a:gridCol>
                <a:gridCol w="1493741">
                  <a:extLst>
                    <a:ext uri="{9D8B030D-6E8A-4147-A177-3AD203B41FA5}">
                      <a16:colId xmlns:a16="http://schemas.microsoft.com/office/drawing/2014/main" xmlns="" val="3050782315"/>
                    </a:ext>
                  </a:extLst>
                </a:gridCol>
                <a:gridCol w="1359973">
                  <a:extLst>
                    <a:ext uri="{9D8B030D-6E8A-4147-A177-3AD203B41FA5}">
                      <a16:colId xmlns:a16="http://schemas.microsoft.com/office/drawing/2014/main" xmlns="" val="1368654577"/>
                    </a:ext>
                  </a:extLst>
                </a:gridCol>
              </a:tblGrid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wt MSE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dcin5 MSE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dgln3 MSE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dhap4 MSE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dhmo1 MSE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dzap1 MSE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4234944547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1.3014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0.2133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0.8475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3774386368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0.3184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0.3396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1.0920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1.1995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216708425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0.8574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1.1710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0.6892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042601084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0.3533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0.1780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20013102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2.0758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1.2028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1.5276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1.3940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0.5857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190823092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0.6585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2.8592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0.5936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0.5179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998128953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0.7706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0.2576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517661361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0.3024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0.9611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1.1907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0.3043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237769628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1.7757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1.3426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3318669564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0.3087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0.2437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2772021375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0.5042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0.2674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937519739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0.6562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0.8921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0.4794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755794044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0.4142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1.4228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0.7967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0.6774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0.5560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68154270"/>
                  </a:ext>
                </a:extLst>
              </a:tr>
              <a:tr h="357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2.3039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1.2801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1.1287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3.1590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4278161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6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db7.2 Hypothesis </a:t>
            </a:r>
            <a:r>
              <a:rPr lang="en-US" b="1" dirty="0" smtClean="0"/>
              <a:t>Network</a:t>
            </a:r>
            <a:endParaRPr lang="en-US" b="1" dirty="0"/>
          </a:p>
        </p:txBody>
      </p:sp>
      <p:pic>
        <p:nvPicPr>
          <p:cNvPr id="5" name="Picture 4" descr="ASH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39" y="1183285"/>
            <a:ext cx="3657600" cy="2743200"/>
          </a:xfrm>
          <a:prstGeom prst="rect">
            <a:avLst/>
          </a:prstGeom>
        </p:spPr>
      </p:pic>
      <p:pic>
        <p:nvPicPr>
          <p:cNvPr id="8" name="Picture 7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11" y="1183284"/>
            <a:ext cx="3657600" cy="2743200"/>
          </a:xfrm>
          <a:prstGeom prst="rect">
            <a:avLst/>
          </a:prstGeom>
        </p:spPr>
      </p:pic>
      <p:pic>
        <p:nvPicPr>
          <p:cNvPr id="9" name="Picture 8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11" y="3925042"/>
            <a:ext cx="3657600" cy="274320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26" y="393073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3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db7.2 Hypothesis </a:t>
            </a:r>
            <a:r>
              <a:rPr lang="en-US" b="1" dirty="0" smtClean="0"/>
              <a:t>Network</a:t>
            </a:r>
            <a:endParaRPr lang="en-US" b="1" dirty="0"/>
          </a:p>
        </p:txBody>
      </p:sp>
      <p:pic>
        <p:nvPicPr>
          <p:cNvPr id="3" name="Picture 2" descr="MS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58" y="1015610"/>
            <a:ext cx="3657600" cy="2743200"/>
          </a:xfrm>
          <a:prstGeom prst="rect">
            <a:avLst/>
          </a:prstGeom>
        </p:spPr>
      </p:pic>
      <p:pic>
        <p:nvPicPr>
          <p:cNvPr id="4" name="Picture 3" descr="SF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59" y="3827596"/>
            <a:ext cx="3657600" cy="2743200"/>
          </a:xfrm>
          <a:prstGeom prst="rect">
            <a:avLst/>
          </a:prstGeom>
        </p:spPr>
      </p:pic>
      <p:pic>
        <p:nvPicPr>
          <p:cNvPr id="11" name="Picture 10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64" y="1096533"/>
            <a:ext cx="3657600" cy="2743200"/>
          </a:xfrm>
          <a:prstGeom prst="rect">
            <a:avLst/>
          </a:prstGeom>
        </p:spPr>
      </p:pic>
      <p:pic>
        <p:nvPicPr>
          <p:cNvPr id="12" name="Picture 11" descr="HMO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60" y="3824908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6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db7.2 Hypothesis </a:t>
            </a:r>
            <a:r>
              <a:rPr lang="en-US" b="1" dirty="0" smtClean="0"/>
              <a:t>Network</a:t>
            </a:r>
            <a:endParaRPr lang="en-US" b="1" dirty="0"/>
          </a:p>
        </p:txBody>
      </p:sp>
      <p:pic>
        <p:nvPicPr>
          <p:cNvPr id="5" name="Picture 4" descr="SWI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44" y="3864709"/>
            <a:ext cx="3657600" cy="274320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58" y="3864709"/>
            <a:ext cx="3657600" cy="2743200"/>
          </a:xfrm>
          <a:prstGeom prst="rect">
            <a:avLst/>
          </a:prstGeom>
        </p:spPr>
      </p:pic>
      <p:pic>
        <p:nvPicPr>
          <p:cNvPr id="11" name="Picture 10" descr="STB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12" y="1035398"/>
            <a:ext cx="3657600" cy="2743200"/>
          </a:xfrm>
          <a:prstGeom prst="rect">
            <a:avLst/>
          </a:prstGeom>
        </p:spPr>
      </p:pic>
      <p:pic>
        <p:nvPicPr>
          <p:cNvPr id="12" name="Picture 11" descr="SWI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51" y="1035397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32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db7.2 Hypothesis </a:t>
            </a:r>
            <a:r>
              <a:rPr lang="en-US" b="1" dirty="0" smtClean="0"/>
              <a:t>Network</a:t>
            </a:r>
            <a:endParaRPr lang="en-US" b="1" dirty="0"/>
          </a:p>
        </p:txBody>
      </p:sp>
      <p:pic>
        <p:nvPicPr>
          <p:cNvPr id="7" name="Picture 6" descr="YOX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9" y="1960362"/>
            <a:ext cx="3657600" cy="2743200"/>
          </a:xfrm>
          <a:prstGeom prst="rect">
            <a:avLst/>
          </a:prstGeom>
        </p:spPr>
      </p:pic>
      <p:pic>
        <p:nvPicPr>
          <p:cNvPr id="11" name="Picture 10" descr="Z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62" y="195898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4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db7.2 Hypothesis </a:t>
            </a:r>
            <a:r>
              <a:rPr lang="en-US" b="1" dirty="0" smtClean="0"/>
              <a:t>Network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591578"/>
              </p:ext>
            </p:extLst>
          </p:nvPr>
        </p:nvGraphicFramePr>
        <p:xfrm>
          <a:off x="1792961" y="1189967"/>
          <a:ext cx="8566064" cy="5313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2579">
                  <a:extLst>
                    <a:ext uri="{9D8B030D-6E8A-4147-A177-3AD203B41FA5}">
                      <a16:colId xmlns:a16="http://schemas.microsoft.com/office/drawing/2014/main" xmlns="" val="319849247"/>
                    </a:ext>
                  </a:extLst>
                </a:gridCol>
                <a:gridCol w="3543236">
                  <a:extLst>
                    <a:ext uri="{9D8B030D-6E8A-4147-A177-3AD203B41FA5}">
                      <a16:colId xmlns:a16="http://schemas.microsoft.com/office/drawing/2014/main" xmlns="" val="1374160070"/>
                    </a:ext>
                  </a:extLst>
                </a:gridCol>
                <a:gridCol w="2920249">
                  <a:extLst>
                    <a:ext uri="{9D8B030D-6E8A-4147-A177-3AD203B41FA5}">
                      <a16:colId xmlns:a16="http://schemas.microsoft.com/office/drawing/2014/main" xmlns="" val="2902721575"/>
                    </a:ext>
                  </a:extLst>
                </a:gridCol>
              </a:tblGrid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production_rate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threshold_b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3459628754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ACE2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0.1669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0.6483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2219321708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2.7655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-3.8272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466947624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1.4117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3361057788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0.3364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0.6651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428764677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HAP4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3.5703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-4.9367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2598968050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HMO1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0.1882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1.1663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540619771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0.7876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581418205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2.1689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-0.7958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3560388657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0.1473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-1.1065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2987126934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0.2674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2180148973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SWI5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0.9406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-0.9657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4172624882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0.1632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0.4087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938002212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YOX1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2.3133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3039864601"/>
                  </a:ext>
                </a:extLst>
              </a:tr>
              <a:tr h="3542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ZAP1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xmlns="" val="1768857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888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1056</Words>
  <Application>Microsoft Macintosh PowerPoint</Application>
  <PresentationFormat>Custom</PresentationFormat>
  <Paragraphs>722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Hypothesis Networks</vt:lpstr>
      <vt:lpstr>db7.2 Hypothesis Network</vt:lpstr>
      <vt:lpstr>db7.2 Hypothesis Network</vt:lpstr>
      <vt:lpstr>db7.2 Hypothesis Network</vt:lpstr>
      <vt:lpstr>db7.2 Hypothesis Network</vt:lpstr>
      <vt:lpstr>db7.2 Hypothesis Network</vt:lpstr>
      <vt:lpstr>db7.2 Hypothesis Network</vt:lpstr>
      <vt:lpstr>db7.2 Hypothesis Network</vt:lpstr>
      <vt:lpstr>db7.2 Hypothesis Network</vt:lpstr>
      <vt:lpstr>db5: Edge-Derived Hypothesis Network</vt:lpstr>
      <vt:lpstr>db5: Edge-Derived Hypothesis Network</vt:lpstr>
      <vt:lpstr>db5: Edge-Derived Hypothesis Network</vt:lpstr>
      <vt:lpstr>db5: Edge-Derived Hypothesis Network</vt:lpstr>
      <vt:lpstr>db5: Edge-Derived Hypothesis Network</vt:lpstr>
      <vt:lpstr>db5: Edge-Derived Hypothesis Network</vt:lpstr>
      <vt:lpstr>db5: Edge-Derived Hypothesis Network</vt:lpstr>
      <vt:lpstr>db5: Edge-Derived Hypothesis Network</vt:lpstr>
      <vt:lpstr>db5: MSE-Derived Hypothesis Network</vt:lpstr>
      <vt:lpstr>db5: Edge-Derived Hypothesis Network</vt:lpstr>
      <vt:lpstr>db5: Edge-Derived Hypothesis Network</vt:lpstr>
      <vt:lpstr>db5: Edge-Derived Hypothesis Network</vt:lpstr>
      <vt:lpstr>db5: Edge-Derived Hypothesis Network</vt:lpstr>
      <vt:lpstr>db5: Edge-Derived Hypothesis Network</vt:lpstr>
      <vt:lpstr>db5: Edge-Derived Hypothesis Network</vt:lpstr>
      <vt:lpstr>db5: Edge-Derived Hypothesis Network</vt:lpstr>
      <vt:lpstr>db8 Hypothesis Network</vt:lpstr>
      <vt:lpstr>db8 Hypothesis Network</vt:lpstr>
      <vt:lpstr>db8 Hypothesis Network</vt:lpstr>
      <vt:lpstr>db8 Hypothesis Network</vt:lpstr>
      <vt:lpstr>db8 Hypothesis Network</vt:lpstr>
      <vt:lpstr>db8 Hypothesis Network</vt:lpstr>
      <vt:lpstr>db8 Hypothesis Network</vt:lpstr>
      <vt:lpstr>db8 Hypothesis Network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Networks</dc:title>
  <dc:creator>Klein, Brandon</dc:creator>
  <cp:lastModifiedBy>Brandon Klein</cp:lastModifiedBy>
  <cp:revision>15</cp:revision>
  <dcterms:created xsi:type="dcterms:W3CDTF">2017-11-15T20:32:06Z</dcterms:created>
  <dcterms:modified xsi:type="dcterms:W3CDTF">2017-11-15T21:37:50Z</dcterms:modified>
</cp:coreProperties>
</file>